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embeddedFontLst>
    <p:embeddedFont>
      <p:font typeface="PT Sans Narrow"/>
      <p:regular r:id="rId55"/>
      <p:bold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gSx+T1WahX4DErVv33vslLlafl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penSans-regular.fntdata"/><Relationship Id="rId12" Type="http://schemas.openxmlformats.org/officeDocument/2006/relationships/slide" Target="slides/slide7.xml"/><Relationship Id="rId56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59" Type="http://schemas.openxmlformats.org/officeDocument/2006/relationships/font" Target="fonts/OpenSans-italic.fntdata"/><Relationship Id="rId14" Type="http://schemas.openxmlformats.org/officeDocument/2006/relationships/slide" Target="slides/slide9.xml"/><Relationship Id="rId58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0fbb2edb1_5_2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70fbb2edb1_5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0fbb2edb1_0_46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70fbb2edb1_0_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0fbb2edb1_0_6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70fbb2edb1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0fbb2edb1_0_7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70fbb2edb1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fbb2edb1_5_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70fbb2edb1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5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0fbb2edb1_2_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70fbb2edb1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270fbb2edb1_0_4"/>
          <p:cNvCxnSpPr/>
          <p:nvPr/>
        </p:nvCxnSpPr>
        <p:spPr>
          <a:xfrm>
            <a:off x="9343647" y="4235850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g270fbb2edb1_0_4"/>
          <p:cNvCxnSpPr/>
          <p:nvPr/>
        </p:nvCxnSpPr>
        <p:spPr>
          <a:xfrm>
            <a:off x="2100047" y="4211002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" name="Google Shape;16;g270fbb2edb1_0_4"/>
          <p:cNvGrpSpPr/>
          <p:nvPr/>
        </p:nvGrpSpPr>
        <p:grpSpPr>
          <a:xfrm>
            <a:off x="1338859" y="1362666"/>
            <a:ext cx="9515557" cy="203195"/>
            <a:chOff x="1346429" y="1011300"/>
            <a:chExt cx="6452100" cy="152400"/>
          </a:xfrm>
        </p:grpSpPr>
        <p:cxnSp>
          <p:nvCxnSpPr>
            <p:cNvPr id="17" name="Google Shape;17;g270fbb2edb1_0_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g270fbb2edb1_0_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9" name="Google Shape;19;g270fbb2edb1_0_4"/>
          <p:cNvGrpSpPr/>
          <p:nvPr/>
        </p:nvGrpSpPr>
        <p:grpSpPr>
          <a:xfrm>
            <a:off x="1338868" y="5292001"/>
            <a:ext cx="9515557" cy="203195"/>
            <a:chOff x="1346435" y="3969088"/>
            <a:chExt cx="6452100" cy="152400"/>
          </a:xfrm>
        </p:grpSpPr>
        <p:cxnSp>
          <p:nvCxnSpPr>
            <p:cNvPr id="20" name="Google Shape;20;g270fbb2edb1_0_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g270fbb2edb1_0_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" name="Google Shape;22;g270fbb2edb1_0_4"/>
          <p:cNvSpPr txBox="1"/>
          <p:nvPr>
            <p:ph type="ctrTitle"/>
          </p:nvPr>
        </p:nvSpPr>
        <p:spPr>
          <a:xfrm>
            <a:off x="1338867" y="2335685"/>
            <a:ext cx="9515700" cy="136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" name="Google Shape;23;g270fbb2edb1_0_4"/>
          <p:cNvSpPr txBox="1"/>
          <p:nvPr>
            <p:ph idx="1" type="subTitle"/>
          </p:nvPr>
        </p:nvSpPr>
        <p:spPr>
          <a:xfrm>
            <a:off x="2849633" y="3800052"/>
            <a:ext cx="64941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4" name="Google Shape;24;g270fbb2edb1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0fbb2edb1_0_50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270fbb2edb1_0_50"/>
          <p:cNvSpPr txBox="1"/>
          <p:nvPr>
            <p:ph hasCustomPrompt="1" type="title"/>
          </p:nvPr>
        </p:nvSpPr>
        <p:spPr>
          <a:xfrm>
            <a:off x="415600" y="1739800"/>
            <a:ext cx="113607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g270fbb2edb1_0_50"/>
          <p:cNvSpPr txBox="1"/>
          <p:nvPr>
            <p:ph idx="1" type="body"/>
          </p:nvPr>
        </p:nvSpPr>
        <p:spPr>
          <a:xfrm>
            <a:off x="415600" y="39942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3" name="Google Shape;63;g270fbb2edb1_0_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0fbb2edb1_0_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0fbb2edb1_0_57"/>
          <p:cNvSpPr txBox="1"/>
          <p:nvPr>
            <p:ph type="title"/>
          </p:nvPr>
        </p:nvSpPr>
        <p:spPr>
          <a:xfrm>
            <a:off x="1295400" y="503853"/>
            <a:ext cx="96012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3E27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8" name="Google Shape;68;g270fbb2edb1_0_57"/>
          <p:cNvSpPr txBox="1"/>
          <p:nvPr>
            <p:ph idx="1" type="body"/>
          </p:nvPr>
        </p:nvSpPr>
        <p:spPr>
          <a:xfrm>
            <a:off x="1295400" y="1981201"/>
            <a:ext cx="96012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g270fbb2edb1_0_57"/>
          <p:cNvSpPr txBox="1"/>
          <p:nvPr>
            <p:ph idx="11" type="ftr"/>
          </p:nvPr>
        </p:nvSpPr>
        <p:spPr>
          <a:xfrm>
            <a:off x="609601" y="6289679"/>
            <a:ext cx="61281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70fbb2edb1_0_57"/>
          <p:cNvSpPr txBox="1"/>
          <p:nvPr>
            <p:ph idx="10" type="dt"/>
          </p:nvPr>
        </p:nvSpPr>
        <p:spPr>
          <a:xfrm>
            <a:off x="9294042" y="6289679"/>
            <a:ext cx="966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70fbb2edb1_0_57"/>
          <p:cNvSpPr txBox="1"/>
          <p:nvPr>
            <p:ph idx="12" type="sldNum"/>
          </p:nvPr>
        </p:nvSpPr>
        <p:spPr>
          <a:xfrm>
            <a:off x="10665311" y="6289679"/>
            <a:ext cx="9189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70fbb2edb1_0_16"/>
          <p:cNvSpPr/>
          <p:nvPr/>
        </p:nvSpPr>
        <p:spPr>
          <a:xfrm>
            <a:off x="-67" y="3429200"/>
            <a:ext cx="12192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g270fbb2edb1_0_16"/>
          <p:cNvSpPr txBox="1"/>
          <p:nvPr>
            <p:ph type="title"/>
          </p:nvPr>
        </p:nvSpPr>
        <p:spPr>
          <a:xfrm>
            <a:off x="415600" y="1086400"/>
            <a:ext cx="11428500" cy="125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" name="Google Shape;28;g270fbb2edb1_0_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70fbb2edb1_0_20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g270fbb2edb1_0_20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g270fbb2edb1_0_20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" name="Google Shape;33;g270fbb2edb1_0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70fbb2edb1_0_25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" name="Google Shape;36;g270fbb2edb1_0_25"/>
          <p:cNvSpPr txBox="1"/>
          <p:nvPr>
            <p:ph idx="1" type="body"/>
          </p:nvPr>
        </p:nvSpPr>
        <p:spPr>
          <a:xfrm>
            <a:off x="4156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270fbb2edb1_0_25"/>
          <p:cNvSpPr txBox="1"/>
          <p:nvPr>
            <p:ph idx="2" type="body"/>
          </p:nvPr>
        </p:nvSpPr>
        <p:spPr>
          <a:xfrm>
            <a:off x="64432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g270fbb2edb1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70fbb2edb1_0_30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" name="Google Shape;41;g270fbb2edb1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70fbb2edb1_0_3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4" name="Google Shape;44;g270fbb2edb1_0_3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g270fbb2edb1_0_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70fbb2edb1_0_37"/>
          <p:cNvSpPr txBox="1"/>
          <p:nvPr>
            <p:ph type="title"/>
          </p:nvPr>
        </p:nvSpPr>
        <p:spPr>
          <a:xfrm>
            <a:off x="653667" y="701800"/>
            <a:ext cx="74847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g270fbb2edb1_0_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70fbb2edb1_0_4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g270fbb2edb1_0_40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g270fbb2edb1_0_40"/>
          <p:cNvSpPr txBox="1"/>
          <p:nvPr>
            <p:ph type="title"/>
          </p:nvPr>
        </p:nvSpPr>
        <p:spPr>
          <a:xfrm>
            <a:off x="354000" y="1386233"/>
            <a:ext cx="5393700" cy="223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3" name="Google Shape;53;g270fbb2edb1_0_40"/>
          <p:cNvSpPr txBox="1"/>
          <p:nvPr>
            <p:ph idx="1" type="subTitle"/>
          </p:nvPr>
        </p:nvSpPr>
        <p:spPr>
          <a:xfrm>
            <a:off x="354000" y="36358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g270fbb2edb1_0_4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g270fbb2edb1_0_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0fbb2edb1_0_47"/>
          <p:cNvSpPr txBox="1"/>
          <p:nvPr>
            <p:ph idx="1" type="body"/>
          </p:nvPr>
        </p:nvSpPr>
        <p:spPr>
          <a:xfrm>
            <a:off x="415600" y="5640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8" name="Google Shape;58;g270fbb2edb1_0_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70fbb2edb1_0_0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1" name="Google Shape;11;g270fbb2edb1_0_0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g270fbb2edb1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type="ctrTitle"/>
          </p:nvPr>
        </p:nvSpPr>
        <p:spPr>
          <a:xfrm>
            <a:off x="1338875" y="2335675"/>
            <a:ext cx="95157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MERA </a:t>
            </a:r>
            <a:r>
              <a:rPr lang="en-US" sz="53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Multi Scale Entanglement             Renormalization Ansatz)</a:t>
            </a:r>
            <a:endParaRPr sz="4800"/>
          </a:p>
        </p:txBody>
      </p:sp>
      <p:sp>
        <p:nvSpPr>
          <p:cNvPr id="77" name="Google Shape;77;p1"/>
          <p:cNvSpPr txBox="1"/>
          <p:nvPr>
            <p:ph idx="1" type="subTitle"/>
          </p:nvPr>
        </p:nvSpPr>
        <p:spPr>
          <a:xfrm>
            <a:off x="251220" y="5783864"/>
            <a:ext cx="9688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600"/>
              <a:t>Abhilash, Daksh, Monu, Punyam</a:t>
            </a:r>
            <a:endParaRPr sz="26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-US" sz="2600"/>
              <a:t>SPS, NISER</a:t>
            </a:r>
            <a:endParaRPr sz="2600"/>
          </a:p>
        </p:txBody>
      </p:sp>
      <p:sp>
        <p:nvSpPr>
          <p:cNvPr id="78" name="Google Shape;78;p1"/>
          <p:cNvSpPr txBox="1"/>
          <p:nvPr/>
        </p:nvSpPr>
        <p:spPr>
          <a:xfrm>
            <a:off x="6469425" y="5819875"/>
            <a:ext cx="5722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Guide- Dr. Anamitra Mukharjee</a:t>
            </a:r>
            <a:endParaRPr sz="2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32" y="985495"/>
            <a:ext cx="10574136" cy="507501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/>
          <p:nvPr/>
        </p:nvSpPr>
        <p:spPr>
          <a:xfrm>
            <a:off x="-17417" y="-15649"/>
            <a:ext cx="3068625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 Networks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3051200" y="277500"/>
            <a:ext cx="696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Types of 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4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ensor 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4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etworks</a:t>
            </a:r>
            <a:endParaRPr/>
          </a:p>
        </p:txBody>
      </p:sp>
      <p:sp>
        <p:nvSpPr>
          <p:cNvPr id="143" name="Google Shape;143;p10"/>
          <p:cNvSpPr txBox="1"/>
          <p:nvPr/>
        </p:nvSpPr>
        <p:spPr>
          <a:xfrm>
            <a:off x="1902250" y="4167000"/>
            <a:ext cx="23778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    PEPS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2264725" y="5558900"/>
            <a:ext cx="22473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MPS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7411850" y="6008350"/>
            <a:ext cx="2377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 MERA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0fbb2edb1_5_26"/>
          <p:cNvSpPr/>
          <p:nvPr/>
        </p:nvSpPr>
        <p:spPr>
          <a:xfrm>
            <a:off x="-17417" y="-15649"/>
            <a:ext cx="3068700" cy="696600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 Networks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70fbb2edb1_5_26"/>
          <p:cNvSpPr txBox="1"/>
          <p:nvPr/>
        </p:nvSpPr>
        <p:spPr>
          <a:xfrm>
            <a:off x="977058" y="2966246"/>
            <a:ext cx="12192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 Of Renormalization </a:t>
            </a:r>
            <a:endParaRPr sz="4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Renormalization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2711775" y="327094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Kadanoff’s Block-spin tr.</a:t>
            </a:r>
            <a:endParaRPr/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254" y="1188652"/>
            <a:ext cx="11031489" cy="4534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Renormalization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3"/>
          <p:cNvSpPr txBox="1"/>
          <p:nvPr/>
        </p:nvSpPr>
        <p:spPr>
          <a:xfrm>
            <a:off x="2711776" y="327094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Coarse-graining of 1D lattice</a:t>
            </a:r>
            <a:endParaRPr/>
          </a:p>
        </p:txBody>
      </p:sp>
      <p:pic>
        <p:nvPicPr>
          <p:cNvPr id="165" name="Google Shape;1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50" y="1090380"/>
            <a:ext cx="9965496" cy="5518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Renormalization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2711776" y="327094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Coarse-graining of 1D lattice</a:t>
            </a:r>
            <a:endParaRPr/>
          </a:p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255" y="2161998"/>
            <a:ext cx="11031489" cy="253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Renormalization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2711776" y="327094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Coarse-graining of 1D lattice</a:t>
            </a:r>
            <a:endParaRPr/>
          </a:p>
        </p:txBody>
      </p:sp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465" y="1295102"/>
            <a:ext cx="9069066" cy="4267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0fbb2edb1_0_464"/>
          <p:cNvSpPr/>
          <p:nvPr/>
        </p:nvSpPr>
        <p:spPr>
          <a:xfrm>
            <a:off x="-17417" y="-15649"/>
            <a:ext cx="2442900" cy="696600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Renormalization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70fbb2edb1_0_464"/>
          <p:cNvSpPr txBox="1"/>
          <p:nvPr/>
        </p:nvSpPr>
        <p:spPr>
          <a:xfrm>
            <a:off x="2711776" y="327094"/>
            <a:ext cx="676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Coarse-graining of 1D lattice</a:t>
            </a:r>
            <a:endParaRPr/>
          </a:p>
        </p:txBody>
      </p:sp>
      <p:pic>
        <p:nvPicPr>
          <p:cNvPr id="186" name="Google Shape;186;g270fbb2edb1_0_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125" y="1081669"/>
            <a:ext cx="8859748" cy="5518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Renormalization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2711777" y="332694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Renormalized group flow</a:t>
            </a:r>
            <a:endParaRPr/>
          </a:p>
        </p:txBody>
      </p: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518" y="2100077"/>
            <a:ext cx="11202963" cy="2657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Renormalization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2711776" y="327094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Renormalization group flow</a:t>
            </a:r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439" y="2085787"/>
            <a:ext cx="11079121" cy="2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Renormalization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2711776" y="327094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Entanglement Renormalization</a:t>
            </a:r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26" y="1158450"/>
            <a:ext cx="10218474" cy="49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type="title"/>
          </p:nvPr>
        </p:nvSpPr>
        <p:spPr>
          <a:xfrm>
            <a:off x="1701375" y="3429006"/>
            <a:ext cx="96012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89010"/>
              <a:buFont typeface="Times New Roman"/>
              <a:buNone/>
            </a:pPr>
            <a:r>
              <a:rPr lang="en-US" sz="6066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Blocks:</a:t>
            </a:r>
            <a:endParaRPr sz="6066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89010"/>
              <a:buFont typeface="Times New Roman"/>
              <a:buNone/>
            </a:pPr>
            <a:r>
              <a:t/>
            </a:r>
            <a:endParaRPr sz="6066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71893"/>
              <a:buFont typeface="Times New Roman"/>
              <a:buNone/>
            </a:pPr>
            <a:r>
              <a:rPr lang="en-US" sz="751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 Networks</a:t>
            </a:r>
            <a:endParaRPr sz="7511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Renormalization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2711776" y="327094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Entanglement Renormalization</a:t>
            </a:r>
            <a:endParaRPr/>
          </a:p>
        </p:txBody>
      </p:sp>
      <p:pic>
        <p:nvPicPr>
          <p:cNvPr id="214" name="Google Shape;2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411" y="2319182"/>
            <a:ext cx="11279174" cy="221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1295400" y="1824786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Times New Roman"/>
              <a:buNone/>
            </a:pPr>
            <a:r>
              <a:rPr lang="en-US" sz="54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Ansatz</a:t>
            </a:r>
            <a:endParaRPr sz="5400">
              <a:solidFill>
                <a:srgbClr val="0C0C0C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1295400" y="2235726"/>
            <a:ext cx="96012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000"/>
              <a:buFont typeface="Times New Roman"/>
              <a:buNone/>
            </a:pPr>
            <a:r>
              <a:rPr b="1" lang="en-US" sz="60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MERA</a:t>
            </a:r>
            <a:endParaRPr b="1" sz="6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81037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0fbb2edb1_0_66"/>
          <p:cNvSpPr/>
          <p:nvPr/>
        </p:nvSpPr>
        <p:spPr>
          <a:xfrm>
            <a:off x="-17417" y="-15649"/>
            <a:ext cx="2442900" cy="696600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70fbb2edb1_0_66"/>
          <p:cNvSpPr txBox="1"/>
          <p:nvPr/>
        </p:nvSpPr>
        <p:spPr>
          <a:xfrm>
            <a:off x="2711777" y="480766"/>
            <a:ext cx="676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Observables</a:t>
            </a:r>
            <a:endParaRPr/>
          </a:p>
        </p:txBody>
      </p:sp>
      <p:sp>
        <p:nvSpPr>
          <p:cNvPr id="234" name="Google Shape;234;g270fbb2edb1_0_66"/>
          <p:cNvSpPr txBox="1"/>
          <p:nvPr/>
        </p:nvSpPr>
        <p:spPr>
          <a:xfrm>
            <a:off x="641023" y="1216058"/>
            <a:ext cx="11057700" cy="491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29" r="0" t="-6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0fbb2edb1_0_72"/>
          <p:cNvSpPr/>
          <p:nvPr/>
        </p:nvSpPr>
        <p:spPr>
          <a:xfrm>
            <a:off x="-17417" y="-15649"/>
            <a:ext cx="2442900" cy="696600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70fbb2edb1_0_72"/>
          <p:cNvSpPr txBox="1"/>
          <p:nvPr/>
        </p:nvSpPr>
        <p:spPr>
          <a:xfrm>
            <a:off x="2711777" y="480766"/>
            <a:ext cx="676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Observables</a:t>
            </a:r>
            <a:endParaRPr/>
          </a:p>
        </p:txBody>
      </p:sp>
      <p:sp>
        <p:nvSpPr>
          <p:cNvPr id="241" name="Google Shape;241;g270fbb2edb1_0_72"/>
          <p:cNvSpPr txBox="1"/>
          <p:nvPr/>
        </p:nvSpPr>
        <p:spPr>
          <a:xfrm>
            <a:off x="697583" y="1743960"/>
            <a:ext cx="11057700" cy="248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29" r="0" t="-19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2711777" y="480766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Observables</a:t>
            </a:r>
            <a:endParaRPr/>
          </a:p>
        </p:txBody>
      </p:sp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329" y="200271"/>
            <a:ext cx="7209705" cy="617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78991"/>
            <a:ext cx="12192000" cy="3300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-17417" y="-15649"/>
            <a:ext cx="3068625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 Networks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 b="20485" l="4759" r="2233" t="9927"/>
          <a:stretch/>
        </p:blipFill>
        <p:spPr>
          <a:xfrm>
            <a:off x="1850600" y="723937"/>
            <a:ext cx="8490800" cy="5410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0fbb2edb1_5_0"/>
          <p:cNvSpPr/>
          <p:nvPr/>
        </p:nvSpPr>
        <p:spPr>
          <a:xfrm>
            <a:off x="-17417" y="-15649"/>
            <a:ext cx="2442900" cy="696600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g270fbb2edb1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6" cy="618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70fbb2edb1_5_0"/>
          <p:cNvSpPr txBox="1"/>
          <p:nvPr/>
        </p:nvSpPr>
        <p:spPr>
          <a:xfrm>
            <a:off x="6599925" y="2137150"/>
            <a:ext cx="3827700" cy="260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81037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4" cy="61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3" y="676174"/>
            <a:ext cx="8242436" cy="618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1295400" y="2286615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600"/>
              <a:buFont typeface="Times New Roman"/>
              <a:buNone/>
            </a:pPr>
            <a:r>
              <a:rPr lang="en-US" sz="66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6600">
              <a:solidFill>
                <a:srgbClr val="0C0C0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641023" y="1216058"/>
            <a:ext cx="2950589" cy="37856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098" r="-3924" t="-128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600" y="393700"/>
            <a:ext cx="7329075" cy="58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/>
          <p:nvPr/>
        </p:nvSpPr>
        <p:spPr>
          <a:xfrm>
            <a:off x="-17417" y="-15649"/>
            <a:ext cx="3068625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 Networks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16837" l="3831" r="3334" t="9931"/>
          <a:stretch/>
        </p:blipFill>
        <p:spPr>
          <a:xfrm>
            <a:off x="1798900" y="922425"/>
            <a:ext cx="8594201" cy="59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624" y="681037"/>
            <a:ext cx="10402752" cy="551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098" y="681037"/>
            <a:ext cx="9863804" cy="565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8473"/>
            <a:ext cx="12192000" cy="394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type="title"/>
          </p:nvPr>
        </p:nvSpPr>
        <p:spPr>
          <a:xfrm>
            <a:off x="1295400" y="2286615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600"/>
              <a:buFont typeface="Times New Roman"/>
              <a:buNone/>
            </a:pPr>
            <a:r>
              <a:rPr lang="en-US" sz="66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Extensions, applications</a:t>
            </a:r>
            <a:endParaRPr sz="6600">
              <a:solidFill>
                <a:srgbClr val="0C0C0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Extensions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141" y="1491686"/>
            <a:ext cx="9583717" cy="421153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5"/>
          <p:cNvSpPr txBox="1"/>
          <p:nvPr/>
        </p:nvSpPr>
        <p:spPr>
          <a:xfrm>
            <a:off x="2711777" y="480766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2-D MERA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Extensions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3841"/>
            <a:ext cx="12192000" cy="545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Extensions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>
            <a:off x="2711777" y="480766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Branching MERA</a:t>
            </a:r>
            <a:endParaRPr/>
          </a:p>
        </p:txBody>
      </p:sp>
      <p:pic>
        <p:nvPicPr>
          <p:cNvPr id="378" name="Google Shape;37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1668" y="2177763"/>
            <a:ext cx="2497079" cy="283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074" y="1207123"/>
            <a:ext cx="7102215" cy="477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Extensions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7"/>
          <p:cNvSpPr txBox="1"/>
          <p:nvPr/>
        </p:nvSpPr>
        <p:spPr>
          <a:xfrm>
            <a:off x="2711777" y="480766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Branching MERA</a:t>
            </a:r>
            <a:endParaRPr/>
          </a:p>
        </p:txBody>
      </p:sp>
      <p:pic>
        <p:nvPicPr>
          <p:cNvPr id="386" name="Google Shape;38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251" y="1188652"/>
            <a:ext cx="7255496" cy="4808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/>
          <p:nvPr/>
        </p:nvSpPr>
        <p:spPr>
          <a:xfrm>
            <a:off x="-17417" y="-15649"/>
            <a:ext cx="2442983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Extensions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2711777" y="480766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Branching MERA</a:t>
            </a:r>
            <a:endParaRPr/>
          </a:p>
        </p:txBody>
      </p:sp>
      <p:pic>
        <p:nvPicPr>
          <p:cNvPr id="393" name="Google Shape;39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898" y="1108185"/>
            <a:ext cx="8562204" cy="526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/>
        </p:nvSpPr>
        <p:spPr>
          <a:xfrm>
            <a:off x="1295400" y="2286615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7200"/>
              <a:buFont typeface="Times New Roman"/>
              <a:buNone/>
            </a:pPr>
            <a:r>
              <a:rPr b="1" lang="en-US" sz="7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7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0fbb2edb1_2_7"/>
          <p:cNvSpPr/>
          <p:nvPr/>
        </p:nvSpPr>
        <p:spPr>
          <a:xfrm>
            <a:off x="-17417" y="-15649"/>
            <a:ext cx="3068700" cy="696600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 Networks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70fbb2edb1_2_7"/>
          <p:cNvSpPr txBox="1"/>
          <p:nvPr/>
        </p:nvSpPr>
        <p:spPr>
          <a:xfrm>
            <a:off x="2711775" y="327100"/>
            <a:ext cx="929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n-US" sz="40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basic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Tensor Operations</a:t>
            </a:r>
            <a:endParaRPr/>
          </a:p>
        </p:txBody>
      </p:sp>
      <p:sp>
        <p:nvSpPr>
          <p:cNvPr id="103" name="Google Shape;103;g270fbb2edb1_2_7"/>
          <p:cNvSpPr txBox="1"/>
          <p:nvPr/>
        </p:nvSpPr>
        <p:spPr>
          <a:xfrm>
            <a:off x="959825" y="1325200"/>
            <a:ext cx="10816200" cy="5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g270fbb2edb1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650" y="5429250"/>
            <a:ext cx="74676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70fbb2edb1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200" y="1416725"/>
            <a:ext cx="8648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70fbb2edb1_2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475" y="2865138"/>
            <a:ext cx="86487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70fbb2edb1_2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1200" y="3846224"/>
            <a:ext cx="4204225" cy="17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-17417" y="-15649"/>
            <a:ext cx="3068625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 Networks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 b="8590" l="2981" r="1849" t="9931"/>
          <a:stretch/>
        </p:blipFill>
        <p:spPr>
          <a:xfrm>
            <a:off x="2097050" y="925000"/>
            <a:ext cx="8446401" cy="62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 txBox="1"/>
          <p:nvPr/>
        </p:nvSpPr>
        <p:spPr>
          <a:xfrm>
            <a:off x="2801200" y="5384900"/>
            <a:ext cx="29433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∑</a:t>
            </a:r>
            <a:r>
              <a:rPr b="1" baseline="-25000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ijkl</a:t>
            </a:r>
            <a:r>
              <a:rPr b="1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= A</a:t>
            </a:r>
            <a:r>
              <a:rPr b="1" baseline="-25000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</a:t>
            </a:r>
            <a:r>
              <a:rPr b="1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baseline="-25000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ij</a:t>
            </a:r>
            <a:r>
              <a:rPr b="1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baseline="-25000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jk</a:t>
            </a:r>
            <a:r>
              <a:rPr b="1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1" baseline="-25000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kl</a:t>
            </a:r>
            <a:r>
              <a:rPr b="1" lang="en-US"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2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626" y="1534418"/>
            <a:ext cx="7476747" cy="457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/>
          <p:nvPr/>
        </p:nvSpPr>
        <p:spPr>
          <a:xfrm>
            <a:off x="-17417" y="-15649"/>
            <a:ext cx="3068625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 Networks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2711776" y="327094"/>
            <a:ext cx="6768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solidFill>
                <a:srgbClr val="0C0C0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/>
          <p:nvPr/>
        </p:nvSpPr>
        <p:spPr>
          <a:xfrm>
            <a:off x="-17417" y="-15649"/>
            <a:ext cx="3068625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 Networks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325" y="822488"/>
            <a:ext cx="8047349" cy="60355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 txBox="1"/>
          <p:nvPr/>
        </p:nvSpPr>
        <p:spPr>
          <a:xfrm>
            <a:off x="2743200" y="6283850"/>
            <a:ext cx="1319400" cy="3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>
            <a:off x="-17417" y="-15649"/>
            <a:ext cx="3068625" cy="696686"/>
          </a:xfrm>
          <a:prstGeom prst="homePlate">
            <a:avLst>
              <a:gd fmla="val 50000" name="adj"/>
            </a:avLst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 Networks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057" y="681037"/>
            <a:ext cx="8235885" cy="617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 rotWithShape="1">
          <a:blip r:embed="rId4">
            <a:alphaModFix/>
          </a:blip>
          <a:srcRect b="47104" l="63477" r="17406" t="47290"/>
          <a:stretch/>
        </p:blipFill>
        <p:spPr>
          <a:xfrm>
            <a:off x="3440783" y="3883843"/>
            <a:ext cx="1913641" cy="43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2024-05-10T09:41:01Z</dcterms:created>
  <dc:creator>Monu Kumar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